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0" r:id="rId7"/>
    <p:sldMasterId id="2147483672" r:id="rId8"/>
  </p:sldMasterIdLst>
  <p:notesMasterIdLst>
    <p:notesMasterId r:id="rId17"/>
  </p:notesMasterIdLst>
  <p:sldIdLst>
    <p:sldId id="267" r:id="rId9"/>
    <p:sldId id="259" r:id="rId10"/>
    <p:sldId id="260" r:id="rId11"/>
    <p:sldId id="261" r:id="rId12"/>
    <p:sldId id="262" r:id="rId13"/>
    <p:sldId id="263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117"/>
    <a:srgbClr val="9ADAF2"/>
    <a:srgbClr val="95C03E"/>
    <a:srgbClr val="354049"/>
    <a:srgbClr val="44515A"/>
    <a:srgbClr val="AE9692"/>
    <a:srgbClr val="7F7F7F"/>
    <a:srgbClr val="F57E68"/>
    <a:srgbClr val="FF7B0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69" autoAdjust="0"/>
  </p:normalViewPr>
  <p:slideViewPr>
    <p:cSldViewPr snapToGrid="0">
      <p:cViewPr varScale="1">
        <p:scale>
          <a:sx n="94" d="100"/>
          <a:sy n="94" d="100"/>
        </p:scale>
        <p:origin x="78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7794-1C18-418F-9170-AFE0C52CB2A4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23CA0-2CED-47E5-9D02-845B8B113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1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458E9-31C3-44E2-8C29-A7F93D58E0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8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458E9-31C3-44E2-8C29-A7F93D58E0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3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458E9-31C3-44E2-8C29-A7F93D58E0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81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57" y="597068"/>
            <a:ext cx="767872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657" y="3212984"/>
            <a:ext cx="7678723" cy="67112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93BE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4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4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3392" y="626927"/>
            <a:ext cx="8640961" cy="230425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5333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" y="0"/>
            <a:ext cx="12172648" cy="6858000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10608501" y="576555"/>
            <a:ext cx="7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333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333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672064" y="3035997"/>
            <a:ext cx="5292312" cy="6236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333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028733"/>
            <a:ext cx="75797" cy="384043"/>
          </a:xfrm>
          <a:prstGeom prst="rect">
            <a:avLst/>
          </a:prstGeom>
        </p:spPr>
      </p:pic>
      <p:pic>
        <p:nvPicPr>
          <p:cNvPr id="25" name="Picture 3" descr="\\FS-CH-1.main.oecd.org\Users1\Carlson_P\Desktop\img-thin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87" y="2880710"/>
            <a:ext cx="934181" cy="9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FS-CH-1.main.oecd.org\Users1\Carlson_P\Desktop\eco_systemedic_leaf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7976" r="6619" b="16336"/>
          <a:stretch/>
        </p:blipFill>
        <p:spPr bwMode="auto">
          <a:xfrm>
            <a:off x="5423925" y="4190978"/>
            <a:ext cx="905104" cy="8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FS-CH-1.main.oecd.org\Users1\Carlson_P\Desktop\bicycle-template-graphics-design_23-2147491345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50" y="5225644"/>
            <a:ext cx="1169657" cy="11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672064" y="4279376"/>
            <a:ext cx="5292312" cy="6236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333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2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72064" y="5498668"/>
            <a:ext cx="5292312" cy="6236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333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731130" y="2880709"/>
            <a:ext cx="3732689" cy="324156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2133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6587779" y="3035997"/>
            <a:ext cx="0" cy="6236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587779" y="4279376"/>
            <a:ext cx="0" cy="6236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>
            <a:off x="6587779" y="5498668"/>
            <a:ext cx="0" cy="6236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1128" y="870023"/>
            <a:ext cx="1019092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733" b="1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65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" y="0"/>
            <a:ext cx="12172648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0608501" y="576555"/>
            <a:ext cx="7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333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333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028733"/>
            <a:ext cx="75797" cy="384043"/>
          </a:xfrm>
          <a:prstGeom prst="rect">
            <a:avLst/>
          </a:prstGeom>
        </p:spPr>
      </p:pic>
      <p:graphicFrame>
        <p:nvGraphicFramePr>
          <p:cNvPr id="8" name="Table 2"/>
          <p:cNvGraphicFramePr>
            <a:graphicFrameLocks noGrp="1"/>
          </p:cNvGraphicFramePr>
          <p:nvPr userDrawn="1">
            <p:extLst/>
          </p:nvPr>
        </p:nvGraphicFramePr>
        <p:xfrm>
          <a:off x="911425" y="2564905"/>
          <a:ext cx="9121015" cy="353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GB" sz="1900" b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Instrument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GB" sz="1900" b="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cost for 77 </a:t>
                      </a:r>
                      <a:r>
                        <a:rPr lang="en-GB" sz="1900" b="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IDA+Blend</a:t>
                      </a:r>
                      <a:r>
                        <a:rPr lang="en-GB" sz="1900" b="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countries (2015-30)</a:t>
                      </a:r>
                      <a:endParaRPr lang="en-GB" sz="1900" b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b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Source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3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Survey Programs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billion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PARIS21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51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4.8</a:t>
                      </a:r>
                      <a:r>
                        <a:rPr lang="en-GB" sz="1300" baseline="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billion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Morten </a:t>
                      </a:r>
                      <a:r>
                        <a:rPr lang="en-GB" sz="1300" dirty="0" err="1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Jerven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03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CRVS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billion</a:t>
                      </a:r>
                    </a:p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billion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 Bank/WHO</a:t>
                      </a:r>
                    </a:p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GPE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51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Economic statistics 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 million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UNIDO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51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Geospatial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billion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CIESIN</a:t>
                      </a:r>
                      <a:endParaRPr lang="en-GB" sz="1300" b="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Costs</a:t>
                      </a:r>
                    </a:p>
                    <a:p>
                      <a:endParaRPr lang="en-GB" sz="13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billion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128" y="870023"/>
            <a:ext cx="1019092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733" b="1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53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" y="0"/>
            <a:ext cx="12172648" cy="685800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0608501" y="576555"/>
            <a:ext cx="7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333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333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67" y="1028733"/>
            <a:ext cx="75797" cy="38404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2451117"/>
            <a:ext cx="4658944" cy="402689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35360" y="740701"/>
            <a:ext cx="3840427" cy="611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719403" y="2447944"/>
            <a:ext cx="3072341" cy="4127501"/>
          </a:xfrm>
          <a:prstGeom prst="rect">
            <a:avLst/>
          </a:prstGeom>
        </p:spPr>
        <p:txBody>
          <a:bodyPr anchor="t"/>
          <a:lstStyle>
            <a:lvl1pPr marL="228594" indent="-228594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fr-FR" sz="1867" b="1" i="0" baseline="0" smtClean="0">
                <a:solidFill>
                  <a:schemeClr val="accent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9912" y="836712"/>
            <a:ext cx="6292139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733" b="1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19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tci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" y="0"/>
            <a:ext cx="12172648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731128" y="2660914"/>
            <a:ext cx="10081120" cy="9601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2133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1128" y="870023"/>
            <a:ext cx="1019092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733" b="1" spc="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0608501" y="576555"/>
            <a:ext cx="792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13051D-303E-4467-8104-E7402A7731BD}" type="slidenum">
              <a:rPr lang="fr-FR" sz="1333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fr-FR" sz="1333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731128" y="3956923"/>
            <a:ext cx="10081120" cy="1869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lang="fr-FR" sz="1600" b="0" i="0" baseline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191995">
              <a:lnSpc>
                <a:spcPct val="125000"/>
              </a:lnSpc>
              <a:spcAft>
                <a:spcPts val="267"/>
              </a:spcAft>
              <a:defRPr sz="1600" b="0" i="0" baseline="0">
                <a:solidFill>
                  <a:schemeClr val="accent1"/>
                </a:solidFill>
              </a:defRPr>
            </a:lvl2pPr>
            <a:lvl3pPr>
              <a:defRPr sz="1600" b="0" i="0"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028733"/>
            <a:ext cx="75797" cy="3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57" y="597068"/>
            <a:ext cx="767872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657" y="3212984"/>
            <a:ext cx="7678723" cy="67112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93BE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0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22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77CC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32884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41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277CC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35773"/>
            <a:ext cx="10515600" cy="1090568"/>
          </a:xfrm>
        </p:spPr>
        <p:txBody>
          <a:bodyPr/>
          <a:lstStyle>
            <a:lvl1pPr marL="0" indent="0">
              <a:buNone/>
              <a:defRPr sz="2400">
                <a:solidFill>
                  <a:srgbClr val="93BEE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0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0018"/>
            <a:ext cx="5181600" cy="46669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5181600" cy="33220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093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093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3600">
                <a:solidFill>
                  <a:srgbClr val="277CC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6C1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6C1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268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5" y="4764947"/>
            <a:ext cx="4172125" cy="20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8928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021" y="457201"/>
            <a:ext cx="6172200" cy="43916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7131"/>
            <a:ext cx="3932237" cy="46810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12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24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77CC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34858" y="457201"/>
            <a:ext cx="6172200" cy="3695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02297"/>
            <a:ext cx="3932237" cy="4597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62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874" y="4764946"/>
            <a:ext cx="4172125" cy="20930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0629"/>
            <a:ext cx="10515600" cy="359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77C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C117"/>
        </a:buClr>
        <a:buFont typeface="Arial" panose="020B0604020202020204" pitchFamily="34" charset="0"/>
        <a:buChar char="•"/>
        <a:defRPr sz="2400" kern="1200">
          <a:solidFill>
            <a:srgbClr val="2B2F3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4249"/>
        </a:buClr>
        <a:buFont typeface="Arial" panose="020B0604020202020204" pitchFamily="34" charset="0"/>
        <a:buChar char="•"/>
        <a:defRPr sz="2000" kern="1200">
          <a:solidFill>
            <a:srgbClr val="2B2F3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BEE1"/>
        </a:buClr>
        <a:buFont typeface="Wingdings" panose="05000000000000000000" pitchFamily="2" charset="2"/>
        <a:buChar char="§"/>
        <a:defRPr sz="1800" kern="1200">
          <a:solidFill>
            <a:srgbClr val="2B2F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549" y="597068"/>
            <a:ext cx="7520831" cy="1407223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Discussion panel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549" y="1736437"/>
            <a:ext cx="7520831" cy="9513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4000" b="1" dirty="0" smtClean="0">
                <a:solidFill>
                  <a:srgbClr val="9ADAF2"/>
                </a:solidFill>
                <a:latin typeface="Century Gothic" panose="020B0502020202020204" pitchFamily="34" charset="0"/>
              </a:rPr>
              <a:t>Data Flow Assessment Framework</a:t>
            </a:r>
            <a:endParaRPr lang="en-GB" sz="4000" b="1" dirty="0">
              <a:solidFill>
                <a:srgbClr val="9ADAF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549" y="3804940"/>
            <a:ext cx="800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AD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Panellists: </a:t>
            </a:r>
          </a:p>
          <a:p>
            <a:pPr lvl="0">
              <a:defRPr/>
            </a:pPr>
            <a:r>
              <a:rPr lang="fr-FR" sz="2400" kern="0" dirty="0" smtClean="0"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Fadhila Najah, INS</a:t>
            </a:r>
          </a:p>
          <a:p>
            <a:pPr lvl="0">
              <a:defRPr/>
            </a:pPr>
            <a:r>
              <a:rPr lang="fr-FR" sz="2400" kern="0" dirty="0" smtClean="0"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Jaques, UNICEF</a:t>
            </a:r>
          </a:p>
          <a:p>
            <a:pPr lvl="0">
              <a:defRPr/>
            </a:pPr>
            <a:r>
              <a:rPr kumimoji="0" lang="fr-FR" sz="2400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Trevor Fletcher,</a:t>
            </a:r>
            <a:r>
              <a:rPr kumimoji="0" lang="fr-FR" sz="24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fr-FR" sz="24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Independent Consultant SIS Modernisation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F6C1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549" y="3238435"/>
            <a:ext cx="6223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Moderated by </a:t>
            </a: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Rajiv</a:t>
            </a:r>
            <a:r>
              <a:rPr kumimoji="0" lang="en-GB" sz="28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Ranjan, PARIS21</a:t>
            </a:r>
            <a:endParaRPr kumimoji="0" lang="en-GB" sz="2800" i="0" u="none" strike="noStrike" kern="0" cap="none" spc="0" normalizeH="0" baseline="0" noProof="0" dirty="0">
              <a:ln>
                <a:noFill/>
              </a:ln>
              <a:solidFill>
                <a:srgbClr val="F6C1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51637" y="3214255"/>
            <a:ext cx="240145" cy="203200"/>
          </a:xfrm>
          <a:prstGeom prst="rect">
            <a:avLst/>
          </a:prstGeom>
          <a:solidFill>
            <a:srgbClr val="2B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973124" y="3146578"/>
            <a:ext cx="50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-150" dirty="0" smtClean="0">
                <a:solidFill>
                  <a:srgbClr val="F6C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600" b="1" spc="-150" dirty="0">
              <a:solidFill>
                <a:srgbClr val="F6C1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23391" y="626927"/>
            <a:ext cx="9121015" cy="2304256"/>
          </a:xfrm>
        </p:spPr>
        <p:txBody>
          <a:bodyPr/>
          <a:lstStyle/>
          <a:p>
            <a:r>
              <a:rPr lang="fr-FR" sz="6400" dirty="0"/>
              <a:t>data </a:t>
            </a:r>
            <a:r>
              <a:rPr lang="fr-FR" sz="6400" dirty="0"/>
              <a:t>FLOW </a:t>
            </a:r>
            <a:r>
              <a:rPr lang="en-GB" sz="6400" dirty="0"/>
              <a:t>Assessment</a:t>
            </a:r>
            <a:r>
              <a:rPr lang="fr-FR" sz="6400" dirty="0"/>
              <a:t> Framework (DFAF)</a:t>
            </a:r>
            <a:endParaRPr lang="fr-FR" i="1" dirty="0"/>
          </a:p>
        </p:txBody>
      </p:sp>
      <p:sp>
        <p:nvSpPr>
          <p:cNvPr id="5" name="Rectangle 4"/>
          <p:cNvSpPr/>
          <p:nvPr/>
        </p:nvSpPr>
        <p:spPr>
          <a:xfrm>
            <a:off x="347827" y="6478344"/>
            <a:ext cx="896648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867" dirty="0">
                <a:solidFill>
                  <a:srgbClr val="009B9D"/>
                </a:solidFill>
                <a:latin typeface="Calibri" panose="020F0502020204030204"/>
              </a:rPr>
              <a:t>2019 COMMUNITY WORKSHOP: THE NEW .STAT SUITE – ‘FROM IDEA TO REALITY</a:t>
            </a:r>
            <a:r>
              <a:rPr lang="en-US" sz="1867" dirty="0">
                <a:solidFill>
                  <a:srgbClr val="009B9D"/>
                </a:solidFill>
                <a:latin typeface="Calibri" panose="020F0502020204030204"/>
              </a:rPr>
              <a:t>’</a:t>
            </a:r>
            <a:endParaRPr lang="en-GB" sz="1867" dirty="0">
              <a:solidFill>
                <a:srgbClr val="009B9D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9883" y="4581129"/>
            <a:ext cx="556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2400" dirty="0">
                <a:solidFill>
                  <a:srgbClr val="009B9D"/>
                </a:solidFill>
                <a:latin typeface="Calibri" panose="020F0502020204030204"/>
              </a:rPr>
              <a:t>Rajiv Ranjan</a:t>
            </a:r>
          </a:p>
          <a:p>
            <a:pPr defTabSz="1219170"/>
            <a:r>
              <a:rPr lang="en-GB" sz="2400" dirty="0">
                <a:solidFill>
                  <a:srgbClr val="009B9D"/>
                </a:solidFill>
                <a:latin typeface="Calibri" panose="020F0502020204030204"/>
              </a:rPr>
              <a:t>Technical Programme Advisor</a:t>
            </a:r>
            <a:endParaRPr lang="en-GB" sz="2400" dirty="0">
              <a:solidFill>
                <a:srgbClr val="009B9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93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on digital platforms?</a:t>
            </a:r>
            <a:endParaRPr lang="en-GB" dirty="0"/>
          </a:p>
        </p:txBody>
      </p:sp>
      <p:pic>
        <p:nvPicPr>
          <p:cNvPr id="8" name="Picture 3" descr="C:\Users\ranjan_r\Downloads\kisspng-database-scalable-vector-graphics-icon-database-icons-5a776bd2048a31.68766807151777582601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0" y="3249210"/>
            <a:ext cx="1294049" cy="12940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307119" y="3676860"/>
            <a:ext cx="2784309" cy="4387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5719" rIns="0" bIns="45719" rtlCol="0" anchor="t" anchorCtr="0"/>
          <a:lstStyle/>
          <a:p>
            <a:pPr algn="ctr" defTabSz="914354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Manual data </a:t>
            </a: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Entry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03712" y="4115610"/>
            <a:ext cx="2496277" cy="231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50756" y="2778283"/>
            <a:ext cx="1956945" cy="2064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/>
            <a:r>
              <a:rPr lang="en-GB" sz="2400" b="1" dirty="0">
                <a:solidFill>
                  <a:srgbClr val="0070C0"/>
                </a:solidFill>
                <a:latin typeface="Calibri" panose="020F0502020204030204"/>
              </a:rPr>
              <a:t>Printed reports</a:t>
            </a:r>
            <a:endParaRPr lang="en-GB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13" name="Picture 6" descr="writing book wing reading binding close up pages whitebackground fiction literature literacy openbook library docu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57" y="3534778"/>
            <a:ext cx="1956945" cy="13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900246" y="4118275"/>
            <a:ext cx="39522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039" y="2864443"/>
            <a:ext cx="4128123" cy="2100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74" y="2560642"/>
            <a:ext cx="1030876" cy="10308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6020653" y="1796819"/>
            <a:ext cx="0" cy="44164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5265" y="1550598"/>
            <a:ext cx="1129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>
                <a:solidFill>
                  <a:srgbClr val="202124"/>
                </a:solidFill>
                <a:latin typeface="Roboto"/>
              </a:rPr>
              <a:t>How dissemination </a:t>
            </a:r>
            <a:r>
              <a:rPr lang="en-US" sz="2400" dirty="0">
                <a:solidFill>
                  <a:srgbClr val="202124"/>
                </a:solidFill>
                <a:latin typeface="Roboto"/>
              </a:rPr>
              <a:t>on digital </a:t>
            </a:r>
            <a:r>
              <a:rPr lang="en-US" sz="2400" dirty="0">
                <a:solidFill>
                  <a:srgbClr val="202124"/>
                </a:solidFill>
                <a:latin typeface="Roboto"/>
              </a:rPr>
              <a:t>platforms currently looks like in many NSOs</a:t>
            </a:r>
            <a:endParaRPr lang="en-GB" sz="2400" dirty="0">
              <a:solidFill>
                <a:srgbClr val="009B9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2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84259"/>
            <a:ext cx="60960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2" lvl="1" indent="-914377" defTabSz="1219170">
              <a:buFont typeface="Wingdings" panose="05000000000000000000" pitchFamily="2" charset="2"/>
              <a:buChar char="§"/>
            </a:pP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D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elayed data</a:t>
            </a:r>
          </a:p>
          <a:p>
            <a:pPr marL="1523962" lvl="1" indent="-914377" defTabSz="1219170">
              <a:buFont typeface="Wingdings" panose="05000000000000000000" pitchFamily="2" charset="2"/>
              <a:buChar char="§"/>
            </a:pP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L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ess data</a:t>
            </a:r>
          </a:p>
          <a:p>
            <a:pPr marL="1523962" lvl="1" indent="-914377" defTabSz="1219170">
              <a:buFont typeface="Wingdings" panose="05000000000000000000" pitchFamily="2" charset="2"/>
              <a:buChar char="§"/>
            </a:pP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Erroneous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data</a:t>
            </a:r>
            <a:endParaRPr lang="en-GB" sz="4267" dirty="0">
              <a:solidFill>
                <a:srgbClr val="009B9D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55741"/>
            <a:ext cx="6096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2" algn="ctr" defTabSz="1219170"/>
            <a:r>
              <a:rPr lang="en-GB" sz="5867" dirty="0">
                <a:solidFill>
                  <a:srgbClr val="009B9D"/>
                </a:solidFill>
                <a:latin typeface="Calibri" panose="020F0502020204030204"/>
              </a:rPr>
              <a:t>Problem</a:t>
            </a:r>
            <a:endParaRPr lang="en-GB" sz="5867" dirty="0">
              <a:solidFill>
                <a:srgbClr val="009B9D"/>
              </a:solidFill>
              <a:latin typeface="Calibri" panose="020F050202020403020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412776"/>
            <a:ext cx="0" cy="480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3445" y="2180861"/>
            <a:ext cx="979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3979" y="1154357"/>
            <a:ext cx="451250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0" lvl="2" defTabSz="1219170"/>
            <a:r>
              <a:rPr lang="en-GB" sz="5867" dirty="0">
                <a:solidFill>
                  <a:srgbClr val="009B9D"/>
                </a:solidFill>
                <a:latin typeface="Calibri" panose="020F0502020204030204"/>
              </a:rPr>
              <a:t>Solution</a:t>
            </a:r>
            <a:endParaRPr lang="en-GB" sz="5867" dirty="0">
              <a:solidFill>
                <a:srgbClr val="009B9D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76053" y="2616463"/>
            <a:ext cx="4704523" cy="33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A solution that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can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tap the data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"when it is in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the digital format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for the first </a:t>
            </a:r>
            <a:r>
              <a:rPr lang="en-US" sz="4267" dirty="0">
                <a:solidFill>
                  <a:srgbClr val="009B9D"/>
                </a:solidFill>
                <a:latin typeface="Calibri" panose="020F0502020204030204"/>
              </a:rPr>
              <a:t>time”</a:t>
            </a:r>
            <a:endParaRPr lang="en-US" sz="4267" dirty="0">
              <a:solidFill>
                <a:srgbClr val="009B9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62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35360" y="1700808"/>
            <a:ext cx="11521280" cy="2112235"/>
          </a:xfrm>
        </p:spPr>
        <p:txBody>
          <a:bodyPr/>
          <a:lstStyle/>
          <a:p>
            <a:pPr marL="609585" indent="-609585" algn="just">
              <a:buFont typeface="Arial" panose="020B0604020202020204" pitchFamily="34" charset="0"/>
              <a:buChar char="•"/>
            </a:pP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 processes 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different in different NSOs (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 are </a:t>
            </a:r>
            <a:r>
              <a:rPr lang="en-US" sz="4267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267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267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4267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</a:t>
            </a: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609585" indent="-609585" algn="just">
              <a:buFont typeface="Arial" panose="020B0604020202020204" pitchFamily="34" charset="0"/>
              <a:buChar char="•"/>
            </a:pPr>
            <a:r>
              <a:rPr lang="en-US" sz="4267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which do not take into consideration the local context do not deliver </a:t>
            </a:r>
            <a:endParaRPr lang="en-GB" sz="4267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Flow Assessment Framework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2296227"/>
            <a:ext cx="57606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7" indent="-914377" defTabSz="121917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Set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of steps for assessing the process, practice, capacity and infrastructure (to understand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“as-is” situation)</a:t>
            </a:r>
          </a:p>
          <a:p>
            <a:pPr marL="914377" indent="-914377" defTabSz="121917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Recommendation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on resolutions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(“to-be” situation)</a:t>
            </a:r>
            <a:endParaRPr lang="en-GB" sz="3200" dirty="0">
              <a:solidFill>
                <a:srgbClr val="009B9D"/>
              </a:solidFill>
              <a:latin typeface="Calibri" panose="020F050202020403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1892830"/>
            <a:ext cx="0" cy="480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3445" y="1892829"/>
            <a:ext cx="979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76053" y="2276872"/>
            <a:ext cx="52805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Assessment guidelines</a:t>
            </a:r>
          </a:p>
          <a:p>
            <a:pPr marL="457189" indent="-457189" defTabSz="121917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9B9D"/>
              </a:solidFill>
              <a:latin typeface="Calibri" panose="020F0502020204030204"/>
            </a:endParaRPr>
          </a:p>
          <a:p>
            <a:pPr marL="457189" indent="-457189" defTabSz="121917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T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emplate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for assessment report and a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follow-up project plan</a:t>
            </a:r>
            <a:endParaRPr lang="en-US" sz="3200" dirty="0">
              <a:solidFill>
                <a:srgbClr val="009B9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7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Flow Assessment Framework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95467" y="1988841"/>
            <a:ext cx="9601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Steps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for </a:t>
            </a:r>
            <a:r>
              <a:rPr lang="en-US" sz="3200" dirty="0">
                <a:solidFill>
                  <a:srgbClr val="009B9D"/>
                </a:solidFill>
                <a:latin typeface="Calibri" panose="020F0502020204030204"/>
              </a:rPr>
              <a:t>assessment </a:t>
            </a:r>
          </a:p>
          <a:p>
            <a:pPr marL="914377" indent="-914377" defTabSz="121917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9B9D"/>
              </a:solidFill>
              <a:latin typeface="Calibri" panose="020F0502020204030204"/>
            </a:endParaRPr>
          </a:p>
          <a:p>
            <a:pPr defTabSz="1219170">
              <a:buSzPct val="100000"/>
            </a:pPr>
            <a:endParaRPr lang="en-US" sz="2400" dirty="0">
              <a:solidFill>
                <a:srgbClr val="009B9D"/>
              </a:solidFill>
              <a:latin typeface="Calibri" panose="020F0502020204030204"/>
            </a:endParaRPr>
          </a:p>
          <a:p>
            <a:pPr marL="685783" indent="-685783" defTabSz="121917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Assessment of indicator availability and their </a:t>
            </a:r>
            <a:r>
              <a:rPr lang="en-US" sz="2400" dirty="0" err="1">
                <a:solidFill>
                  <a:srgbClr val="009B9D"/>
                </a:solidFill>
                <a:latin typeface="Calibri" panose="020F0502020204030204"/>
              </a:rPr>
              <a:t>organisation</a:t>
            </a: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 </a:t>
            </a:r>
          </a:p>
          <a:p>
            <a:pPr marL="685783" indent="-685783" defTabSz="121917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Delineating “as-is” process flow for indicator dissemination on digital platforms</a:t>
            </a:r>
          </a:p>
          <a:p>
            <a:pPr marL="685783" indent="-685783" defTabSz="1219170">
              <a:buSzPct val="100000"/>
              <a:buFont typeface="+mj-lt"/>
              <a:buAutoNum type="arabicPeriod"/>
            </a:pPr>
            <a:r>
              <a:rPr lang="en-GB" sz="2400" dirty="0">
                <a:solidFill>
                  <a:srgbClr val="009B9D"/>
                </a:solidFill>
                <a:latin typeface="Calibri" panose="020F0502020204030204"/>
              </a:rPr>
              <a:t>Assessing </a:t>
            </a:r>
            <a:r>
              <a:rPr lang="en-GB" sz="2400" dirty="0">
                <a:solidFill>
                  <a:srgbClr val="009B9D"/>
                </a:solidFill>
                <a:latin typeface="Calibri" panose="020F0502020204030204"/>
              </a:rPr>
              <a:t>the </a:t>
            </a: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dissemination platforms currently in use, their main features, advantages and disadvantages</a:t>
            </a:r>
          </a:p>
          <a:p>
            <a:pPr marL="685783" indent="-685783" defTabSz="121917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Presence and need of data modelling practice</a:t>
            </a:r>
          </a:p>
          <a:p>
            <a:pPr marL="685783" indent="-685783" defTabSz="121917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9B9D"/>
                </a:solidFill>
                <a:latin typeface="Calibri" panose="020F0502020204030204"/>
              </a:rPr>
              <a:t>Assessing general IT infrastructure including data bases</a:t>
            </a:r>
          </a:p>
          <a:p>
            <a:pPr marL="914377" indent="-914377" defTabSz="1219170">
              <a:buFont typeface="Wingdings" panose="05000000000000000000" pitchFamily="2" charset="2"/>
              <a:buChar char="§"/>
            </a:pPr>
            <a:endParaRPr lang="en-GB" sz="3200" dirty="0">
              <a:solidFill>
                <a:srgbClr val="009B9D"/>
              </a:solidFill>
              <a:latin typeface="Calibri" panose="020F050202020403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99456" y="1892829"/>
            <a:ext cx="979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4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549" y="597068"/>
            <a:ext cx="7520831" cy="1407223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Discussion panel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549" y="1736437"/>
            <a:ext cx="7520831" cy="9513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4000" b="1" dirty="0" smtClean="0">
                <a:solidFill>
                  <a:srgbClr val="9ADAF2"/>
                </a:solidFill>
                <a:latin typeface="Century Gothic" panose="020B0502020202020204" pitchFamily="34" charset="0"/>
              </a:rPr>
              <a:t>Data Flow Assessment Framework</a:t>
            </a:r>
            <a:endParaRPr lang="en-GB" sz="4000" b="1" dirty="0">
              <a:solidFill>
                <a:srgbClr val="9ADAF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549" y="3804940"/>
            <a:ext cx="800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AD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Panellists: </a:t>
            </a:r>
          </a:p>
          <a:p>
            <a:pPr lvl="0">
              <a:defRPr/>
            </a:pPr>
            <a:r>
              <a:rPr lang="fr-FR" sz="2400" kern="0" dirty="0" smtClean="0"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Fadhila Najah, INS</a:t>
            </a:r>
          </a:p>
          <a:p>
            <a:pPr lvl="0">
              <a:defRPr/>
            </a:pPr>
            <a:r>
              <a:rPr lang="fr-FR" sz="2400" kern="0" dirty="0" smtClean="0"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Jaques, UNICEF</a:t>
            </a:r>
          </a:p>
          <a:p>
            <a:pPr lvl="0">
              <a:defRPr/>
            </a:pPr>
            <a:r>
              <a:rPr kumimoji="0" lang="fr-FR" sz="2400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Trevor Fletcher,</a:t>
            </a:r>
            <a:r>
              <a:rPr kumimoji="0" lang="fr-FR" sz="24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fr-FR" sz="24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Independent Consultant SIS Modernisation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F6C1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549" y="3238435"/>
            <a:ext cx="6223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Moderated by </a:t>
            </a: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Rajiv</a:t>
            </a:r>
            <a:r>
              <a:rPr kumimoji="0" lang="en-GB" sz="2800" i="0" u="none" strike="noStrike" kern="0" cap="none" spc="0" normalizeH="0" noProof="0" dirty="0" smtClean="0">
                <a:ln>
                  <a:noFill/>
                </a:ln>
                <a:solidFill>
                  <a:srgbClr val="F6C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Ranjan, PARIS21</a:t>
            </a:r>
            <a:endParaRPr kumimoji="0" lang="en-GB" sz="2800" i="0" u="none" strike="noStrike" kern="0" cap="none" spc="0" normalizeH="0" baseline="0" noProof="0" dirty="0">
              <a:ln>
                <a:noFill/>
              </a:ln>
              <a:solidFill>
                <a:srgbClr val="F6C1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51637" y="3214255"/>
            <a:ext cx="240145" cy="203200"/>
          </a:xfrm>
          <a:prstGeom prst="rect">
            <a:avLst/>
          </a:prstGeom>
          <a:solidFill>
            <a:srgbClr val="2B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973124" y="3146578"/>
            <a:ext cx="50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-150" dirty="0" smtClean="0">
                <a:solidFill>
                  <a:srgbClr val="F6C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600" b="1" spc="-150" dirty="0">
              <a:solidFill>
                <a:srgbClr val="F6C1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Personnalisé 1">
      <a:dk1>
        <a:srgbClr val="009B9D"/>
      </a:dk1>
      <a:lt1>
        <a:srgbClr val="EB6651"/>
      </a:lt1>
      <a:dk2>
        <a:srgbClr val="EC9A3B"/>
      </a:dk2>
      <a:lt2>
        <a:srgbClr val="A46A25"/>
      </a:lt2>
      <a:accent1>
        <a:srgbClr val="2F2F2F"/>
      </a:accent1>
      <a:accent2>
        <a:srgbClr val="656565"/>
      </a:accent2>
      <a:accent3>
        <a:srgbClr val="A5A5A5"/>
      </a:accent3>
      <a:accent4>
        <a:srgbClr val="EDEDED"/>
      </a:accent4>
      <a:accent5>
        <a:srgbClr val="FFFFFF"/>
      </a:accent5>
      <a:accent6>
        <a:srgbClr val="FFFFFF"/>
      </a:accent6>
      <a:hlink>
        <a:srgbClr val="A46A25"/>
      </a:hlink>
      <a:folHlink>
        <a:srgbClr val="A46A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69286A3C98319E49AE6127572B185E9B" ma:contentTypeVersion="78" ma:contentTypeDescription="" ma:contentTypeScope="" ma:versionID="e0151d626fabccfb42d66fcc7a8040b9">
  <xsd:schema xmlns:xsd="http://www.w3.org/2001/XMLSchema" xmlns:xs="http://www.w3.org/2001/XMLSchema" xmlns:p="http://schemas.microsoft.com/office/2006/metadata/properties" xmlns:ns1="54c4cd27-f286-408f-9ce0-33c1e0f3ab39" xmlns:ns2="b855e8c8-0866-41c2-bf69-0bb389390676" xmlns:ns3="b598d352-c6a7-4aae-83d5-4d74878f8938" xmlns:ns5="c9f238dd-bb73-4aef-a7a5-d644ad823e52" xmlns:ns6="ca82dde9-3436-4d3d-bddd-d31447390034" xmlns:ns7="http://schemas.microsoft.com/sharepoint/v4" targetNamespace="http://schemas.microsoft.com/office/2006/metadata/properties" ma:root="true" ma:fieldsID="41b0f5606b6d93bf0e6cf714d58ec597" ns1:_="" ns2:_="" ns3:_="" ns5:_="" ns6:_="" ns7:_="">
    <xsd:import namespace="54c4cd27-f286-408f-9ce0-33c1e0f3ab39"/>
    <xsd:import namespace="b855e8c8-0866-41c2-bf69-0bb389390676"/>
    <xsd:import namespace="b598d352-c6a7-4aae-83d5-4d74878f8938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d0db5dc05a5e404e9147bc85a79f78c9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2:g81a30e168d04bd48fa13367ae60bbde" minOccurs="0"/>
                <xsd:element ref="ns3:g7e8a50fa859465b9bf3e8920321b12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7:IconOverlay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2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5e8c8-0866-41c2-bf69-0bb389390676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Expiration Date" ma:default="" ma:description="" ma:format="DateOnly" ma:hidden="true" ma:indexed="true" ma:internalName="OECDExpirationDate">
      <xsd:simpleType>
        <xsd:restriction base="dms:DateTime"/>
      </xsd:simpleType>
    </xsd:element>
    <xsd:element name="g81a30e168d04bd48fa13367ae60bbde" ma:index="33" nillable="true" ma:taxonomy="true" ma:internalName="g81a30e168d04bd48fa13367ae60bbde" ma:taxonomyFieldName="OECDHorizontalProjects" ma:displayName="Horizontal project" ma:default="" ma:fieldId="{081a30e1-68d0-4bd4-8fa1-3367ae60bbde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8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8d352-c6a7-4aae-83d5-4d74878f893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28325a2a-103b-489e-b0c4-3caa1ffddb48" ma:internalName="OECDProjectLookup" ma:readOnly="false" ma:showField="OECDShortProjectName" ma:web="b598d352-c6a7-4aae-83d5-4d74878f8938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28325a2a-103b-489e-b0c4-3caa1ffddb48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0db5dc05a5e404e9147bc85a79f78c9" ma:index="23" nillable="true" ma:displayName="Deliverable owner_0" ma:hidden="true" ma:internalName="d0db5dc05a5e404e9147bc85a79f78c9">
      <xsd:simpleType>
        <xsd:restriction base="dms:Note"/>
      </xsd:simpleType>
    </xsd:element>
    <xsd:element name="g7e8a50fa859465b9bf3e8920321b125" ma:index="34" nillable="true" ma:taxonomy="true" ma:internalName="g7e8a50fa859465b9bf3e8920321b125" ma:taxonomyFieldName="OECDProjectOwnerStructure" ma:displayName="Project owner" ma:readOnly="false" ma:default="" ma:fieldId="07e8a50f-a859-465b-9bf3-e8920321b12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0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8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0" nillable="true" ma:displayName="Taxonomy Catch All Column" ma:description="" ma:hidden="true" ma:list="{e32c7df2-3e97-41ed-8365-b4ba9507881a}" ma:internalName="TaxCatchAll" ma:showField="CatchAllData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description="" ma:hidden="true" ma:list="{e32c7df2-3e97-41ed-8365-b4ba9507881a}" ma:internalName="TaxCatchAllLabel" ma:readOnly="true" ma:showField="CatchAllDataLabel" ma:web="b855e8c8-0866-41c2-bf69-0bb389390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6.3.4.1.1 Statistics and Evidence including collaboration with international Organisations</TermName>
          <TermId xmlns="http://schemas.microsoft.com/office/infopath/2007/PartnerControls">974ef4aa-c6d7-410b-8bd7-48a6b6bda4b3</TermId>
        </TermInfo>
      </Terms>
    </eSharePWBTaxHTField0>
    <IconOverlay xmlns="http://schemas.microsoft.com/sharepoint/v4" xsi:nil="true"/>
    <OECDMeetingDate xmlns="54c4cd27-f286-408f-9ce0-33c1e0f3ab39" xsi:nil="true"/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Evidence Management</TermName>
          <TermId xmlns="http://schemas.microsoft.com/office/infopath/2007/PartnerControls">46a20c15-8a78-4229-aee3-a3d44e7808d5</TermId>
        </TermInfo>
      </Terms>
    </eShareKeywordsTaxHTField0>
    <TaxCatchAll xmlns="ca82dde9-3436-4d3d-bddd-d31447390034">
      <Value>576</Value>
      <Value>575</Value>
      <Value>637</Value>
    </TaxCatchAll>
    <OECDMainProject xmlns="b598d352-c6a7-4aae-83d5-4d74878f8938" xsi:nil="true"/>
    <OECDProjectMembers xmlns="b598d352-c6a7-4aae-83d5-4d74878f8938">
      <UserInfo>
        <DisplayName>ANVAR Eric, SDD/SDPS</DisplayName>
        <AccountId>285</AccountId>
        <AccountType/>
      </UserInfo>
      <UserInfo>
        <DisplayName>DOSSÉ Jens, SDD/SDPS</DisplayName>
        <AccountId>939</AccountId>
        <AccountType/>
      </UserInfo>
      <UserInfo>
        <DisplayName>GYOMAI Gyorgy, SDD/SDPS</DisplayName>
        <AccountId>57</AccountId>
        <AccountType/>
      </UserInfo>
      <UserInfo>
        <DisplayName>PHELIPOT-SOUFLIS Sandrine, SDD/SDPS</DisplayName>
        <AccountId>833</AccountId>
        <AccountType/>
      </UserInfo>
      <UserInfo>
        <DisplayName>NONIN Jean-Baptiste, SDD/SDPS</DisplayName>
        <AccountId>937</AccountId>
        <AccountType/>
      </UserInfo>
      <UserInfo>
        <DisplayName>BARRACLOUGH David, SDD/SDPS</DisplayName>
        <AccountId>122</AccountId>
        <AccountType/>
      </UserInfo>
      <UserInfo>
        <DisplayName>ATOCH Arnaud, SDD/SDPS</DisplayName>
        <AccountId>753</AccountId>
        <AccountType/>
      </UserInfo>
      <UserInfo>
        <DisplayName>BRIEMANT Nicolas, SDD/SDPS</DisplayName>
        <AccountId>1216</AccountId>
        <AccountType/>
      </UserInfo>
      <UserInfo>
        <DisplayName>DURAND Martine, SDD</DisplayName>
        <AccountId>136</AccountId>
        <AccountType/>
      </UserInfo>
      <UserInfo>
        <DisplayName>SCHREYER Paul, SDD</DisplayName>
        <AccountId>161</AccountId>
        <AccountType/>
      </UserInfo>
      <UserInfo>
        <DisplayName>RANJAN Rajiv, SDD/P21</DisplayName>
        <AccountId>518</AccountId>
        <AccountType/>
      </UserInfo>
      <UserInfo>
        <DisplayName>MAHJOUBI Rafik, SDD/P21</DisplayName>
        <AccountId>1011</AccountId>
        <AccountType/>
      </UserInfo>
      <UserInfo>
        <DisplayName>FONTENEAU Francois, SDD/P21</DisplayName>
        <AccountId>673</AccountId>
        <AccountType/>
      </UserInfo>
      <UserInfo>
        <DisplayName>MARSON Philippe, SDD/TCS</DisplayName>
        <AccountId>166</AccountId>
        <AccountType/>
      </UserInfo>
      <UserInfo>
        <DisplayName>ELGRABLY Virginie, SDD/NAD</DisplayName>
        <AccountId>144</AccountId>
        <AccountType/>
      </UserInfo>
      <UserInfo>
        <DisplayName>RITTER Alysia, SDD/MSU</DisplayName>
        <AccountId>100</AccountId>
        <AccountType/>
      </UserInfo>
      <UserInfo>
        <DisplayName>MARINHO Julie, SDD</DisplayName>
        <AccountId>137</AccountId>
        <AccountType/>
      </UserInfo>
    </OECDProjectMembers>
    <OECDCommunityDocumentID xmlns="b598d352-c6a7-4aae-83d5-4d74878f8938" xsi:nil="true"/>
    <OECDExpirationDate xmlns="b855e8c8-0866-41c2-bf69-0bb389390676" xsi:nil="true"/>
    <OECDProjectLookup xmlns="b598d352-c6a7-4aae-83d5-4d74878f8938">62</OECDProjectLookup>
    <OECDCommunityDocumentURL xmlns="b598d352-c6a7-4aae-83d5-4d74878f8938" xsi:nil="true"/>
    <OECDTagsCache xmlns="b598d352-c6a7-4aae-83d5-4d74878f8938" xsi:nil="true"/>
    <OECDProjectManager xmlns="b598d352-c6a7-4aae-83d5-4d74878f8938">
      <UserInfo>
        <DisplayName/>
        <AccountId>936</AccountId>
        <AccountType/>
      </UserInfo>
    </OECDProjectManager>
    <OECDSharingStatus xmlns="b598d352-c6a7-4aae-83d5-4d74878f8938" xsi:nil="true"/>
    <eShareHorizProjTaxHTField0 xmlns="b855e8c8-0866-41c2-bf69-0bb389390676" xsi:nil="true"/>
    <OECDAllRelatedUsers xmlns="b855e8c8-0866-41c2-bf69-0bb389390676">
      <UserInfo>
        <DisplayName/>
        <AccountId xsi:nil="true"/>
        <AccountType/>
      </UserInfo>
    </OECDAllRelatedUsers>
    <OECDPinnedBy xmlns="b598d352-c6a7-4aae-83d5-4d74878f8938">
      <UserInfo>
        <DisplayName/>
        <AccountId xsi:nil="true"/>
        <AccountType/>
      </UserInfo>
    </OECDPinnedBy>
    <d0db5dc05a5e404e9147bc85a79f78c9 xmlns="b598d352-c6a7-4aae-83d5-4d74878f8938" xsi:nil="true"/>
    <g7e8a50fa859465b9bf3e8920321b125 xmlns="b598d352-c6a7-4aae-83d5-4d74878f89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SDD/SDPS</TermName>
          <TermId xmlns="http://schemas.microsoft.com/office/infopath/2007/PartnerControls">a347e120-0c14-472d-866f-13325f18fc0c</TermId>
        </TermInfo>
      </Terms>
    </g7e8a50fa859465b9bf3e8920321b125>
    <g81a30e168d04bd48fa13367ae60bbde xmlns="b855e8c8-0866-41c2-bf69-0bb389390676">
      <Terms xmlns="http://schemas.microsoft.com/office/infopath/2007/PartnerControls"/>
    </g81a30e168d04bd48fa13367ae60bbde>
    <OECDYear xmlns="54c4cd27-f286-408f-9ce0-33c1e0f3ab39" xsi:nil="true"/>
  </documentManagement>
</p:properties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Props1.xml><?xml version="1.0" encoding="utf-8"?>
<ds:datastoreItem xmlns:ds="http://schemas.openxmlformats.org/officeDocument/2006/customXml" ds:itemID="{FAF527A8-8DF6-4A84-B287-7878E0FE7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b855e8c8-0866-41c2-bf69-0bb389390676"/>
    <ds:schemaRef ds:uri="b598d352-c6a7-4aae-83d5-4d74878f8938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149E45-BA51-4C29-B99F-258CD6AF2DC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7E1C87F-EA98-48BB-9CA9-BACDDE4C617A}">
  <ds:schemaRefs>
    <ds:schemaRef ds:uri="http://schemas.microsoft.com/office/2006/metadata/properties"/>
    <ds:schemaRef ds:uri="http://schemas.microsoft.com/office/infopath/2007/PartnerControls"/>
    <ds:schemaRef ds:uri="54c4cd27-f286-408f-9ce0-33c1e0f3ab39"/>
    <ds:schemaRef ds:uri="ca82dde9-3436-4d3d-bddd-d31447390034"/>
    <ds:schemaRef ds:uri="c9f238dd-bb73-4aef-a7a5-d644ad823e52"/>
    <ds:schemaRef ds:uri="http://schemas.microsoft.com/sharepoint/v4"/>
    <ds:schemaRef ds:uri="b598d352-c6a7-4aae-83d5-4d74878f8938"/>
    <ds:schemaRef ds:uri="b855e8c8-0866-41c2-bf69-0bb389390676"/>
  </ds:schemaRefs>
</ds:datastoreItem>
</file>

<file path=customXml/itemProps4.xml><?xml version="1.0" encoding="utf-8"?>
<ds:datastoreItem xmlns:ds="http://schemas.openxmlformats.org/officeDocument/2006/customXml" ds:itemID="{C240606D-4D73-4CEB-8961-74E9F07E5F3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29BD77C-BC8E-4256-9703-9A7C3B46A5B3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271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Verdana</vt:lpstr>
      <vt:lpstr>Wingdings</vt:lpstr>
      <vt:lpstr>1_Office Theme</vt:lpstr>
      <vt:lpstr>1_Conception personnalisée</vt:lpstr>
      <vt:lpstr>Conception personnalisée</vt:lpstr>
      <vt:lpstr>Discussion panel</vt:lpstr>
      <vt:lpstr>data FLOW Assessment Framework (DFAF)</vt:lpstr>
      <vt:lpstr>Dissemination on digital platforms?</vt:lpstr>
      <vt:lpstr>PowerPoint Presentation</vt:lpstr>
      <vt:lpstr>Issues</vt:lpstr>
      <vt:lpstr>Data Flow Assessment Framework </vt:lpstr>
      <vt:lpstr>Data Flow Assessment Framework </vt:lpstr>
      <vt:lpstr>Discussion panel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Day3-Panel-Splash</dc:title>
  <dc:creator>CHALLENER Jonathan, EXD/DKI/DPS</dc:creator>
  <cp:lastModifiedBy>CHALLENER Jonathan, SDD/SDPS</cp:lastModifiedBy>
  <cp:revision>99</cp:revision>
  <dcterms:created xsi:type="dcterms:W3CDTF">2018-02-06T11:31:38Z</dcterms:created>
  <dcterms:modified xsi:type="dcterms:W3CDTF">2019-06-19T08:40:19Z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0x0101008B4DD370EC31429186F3AD49F0D3098F00D44DBCB9EB4F45278CB5C9765BE5299500A4858B360C6A491AA753F8BCA47AA9100069286A3C98319E49AE6127572B185E9B</vt:lpwstr>
  </property>
  <property fmtid="{D5CDD505-2E9C-101B-9397-08002B2CF9AE}" pid="3" name="OECDProjectOwnerStructure">
    <vt:lpwstr>637;#SDD/SDPS|a347e120-0c14-472d-866f-13325f18fc0c</vt:lpwstr>
  </property>
  <property fmtid="{D5CDD505-2E9C-101B-9397-08002B2CF9AE}" pid="4" name="OECDCommittee">
    <vt:lpwstr/>
  </property>
  <property fmtid="{D5CDD505-2E9C-101B-9397-08002B2CF9AE}" pid="5" name="OECDHorizontalProjects">
    <vt:lpwstr/>
  </property>
  <property fmtid="{D5CDD505-2E9C-101B-9397-08002B2CF9AE}" pid="6" name="OECDCountry">
    <vt:lpwstr/>
  </property>
  <property fmtid="{D5CDD505-2E9C-101B-9397-08002B2CF9AE}" pid="7" name="OECDTopic">
    <vt:lpwstr/>
  </property>
  <property fmtid="{D5CDD505-2E9C-101B-9397-08002B2CF9AE}" pid="8" name="OECDPWB">
    <vt:lpwstr>576;#6.3.4.1.1 Statistics and Evidence including collaboration with international Organisations|974ef4aa-c6d7-410b-8bd7-48a6b6bda4b3</vt:lpwstr>
  </property>
  <property fmtid="{D5CDD505-2E9C-101B-9397-08002B2CF9AE}" pid="9" name="OECDKeywords">
    <vt:lpwstr>575;#Evidence Management|46a20c15-8a78-4229-aee3-a3d44e7808d5</vt:lpwstr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  <property fmtid="{D5CDD505-2E9C-101B-9397-08002B2CF9AE}" pid="13" name="d0b6f6ac229144c2899590f0436d9385">
    <vt:lpwstr/>
  </property>
  <property fmtid="{D5CDD505-2E9C-101B-9397-08002B2CF9AE}" pid="14" name="OECDProject">
    <vt:lpwstr/>
  </property>
</Properties>
</file>